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9"/>
  </p:notesMasterIdLst>
  <p:handoutMasterIdLst>
    <p:handoutMasterId r:id="rId20"/>
  </p:handoutMasterIdLst>
  <p:sldIdLst>
    <p:sldId id="374" r:id="rId2"/>
    <p:sldId id="337" r:id="rId3"/>
    <p:sldId id="377" r:id="rId4"/>
    <p:sldId id="389" r:id="rId5"/>
    <p:sldId id="384" r:id="rId6"/>
    <p:sldId id="390" r:id="rId7"/>
    <p:sldId id="380" r:id="rId8"/>
    <p:sldId id="391" r:id="rId9"/>
    <p:sldId id="376" r:id="rId10"/>
    <p:sldId id="378" r:id="rId11"/>
    <p:sldId id="386" r:id="rId12"/>
    <p:sldId id="385" r:id="rId13"/>
    <p:sldId id="379" r:id="rId14"/>
    <p:sldId id="381" r:id="rId15"/>
    <p:sldId id="387" r:id="rId16"/>
    <p:sldId id="383" r:id="rId17"/>
    <p:sldId id="388" r:id="rId18"/>
  </p:sldIdLst>
  <p:sldSz cx="9144000" cy="5143500" type="screen16x9"/>
  <p:notesSz cx="7010400" cy="92964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3F2A458-A55C-4387-A67A-EAF453B216C5}">
          <p14:sldIdLst>
            <p14:sldId id="374"/>
            <p14:sldId id="337"/>
          </p14:sldIdLst>
        </p14:section>
        <p14:section name="Introduction" id="{87F7AB40-EA56-4842-9862-648315D2C5B0}">
          <p14:sldIdLst>
            <p14:sldId id="377"/>
            <p14:sldId id="389"/>
          </p14:sldIdLst>
        </p14:section>
        <p14:section name="Define the Problem" id="{4CBB705E-36C7-49A9-9AD2-42326F98B015}">
          <p14:sldIdLst>
            <p14:sldId id="384"/>
            <p14:sldId id="390"/>
          </p14:sldIdLst>
        </p14:section>
        <p14:section name="Purpose &amp; Objective" id="{E0020AFA-BFC2-41AB-9383-047A2D35790D}">
          <p14:sldIdLst>
            <p14:sldId id="380"/>
            <p14:sldId id="391"/>
          </p14:sldIdLst>
        </p14:section>
        <p14:section name="Gather Data" id="{FB47A155-7084-40CC-9083-A440A92AFE7C}">
          <p14:sldIdLst>
            <p14:sldId id="376"/>
            <p14:sldId id="378"/>
          </p14:sldIdLst>
        </p14:section>
        <p14:section name="Validate &amp; Explore Data" id="{F78941B1-4A77-4BFD-B634-9CCD60BB5D69}">
          <p14:sldIdLst>
            <p14:sldId id="386"/>
          </p14:sldIdLst>
        </p14:section>
        <p14:section name="Data Preparation" id="{7B121B3F-ED18-46B7-BF7B-3221B34C4DC0}">
          <p14:sldIdLst>
            <p14:sldId id="385"/>
          </p14:sldIdLst>
        </p14:section>
        <p14:section name="Model Selection / Analysis" id="{315A2267-6285-49B8-A137-A5BA1574007D}">
          <p14:sldIdLst>
            <p14:sldId id="379"/>
          </p14:sldIdLst>
        </p14:section>
        <p14:section name="Evaluation of Results" id="{B098485A-64C8-42B7-AC5D-261C7EEEF49B}">
          <p14:sldIdLst>
            <p14:sldId id="381"/>
          </p14:sldIdLst>
        </p14:section>
        <p14:section name="Conclusion" id="{0E2326D9-CDBB-4CAA-AABA-9B768DE6E032}">
          <p14:sldIdLst>
            <p14:sldId id="387"/>
          </p14:sldIdLst>
        </p14:section>
        <p14:section name="Citations" id="{0CE55FC9-E6C3-4890-8C37-FF089F890191}">
          <p14:sldIdLst>
            <p14:sldId id="383"/>
            <p14:sldId id="38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clrMode="bw" frameSlides="1"/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884" autoAdjust="0"/>
    <p:restoredTop sz="86438" autoAdjust="0"/>
  </p:normalViewPr>
  <p:slideViewPr>
    <p:cSldViewPr snapToGrid="0" snapToObjects="1">
      <p:cViewPr>
        <p:scale>
          <a:sx n="81" d="100"/>
          <a:sy n="81" d="100"/>
        </p:scale>
        <p:origin x="512" y="5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B99A984-4A80-074F-88D1-7DA5B8EF271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12F1B4-ED44-504A-B219-D6CB7358A0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2F75CFD1-423F-6341-B9E6-7F0902AB8C58}" type="datetime1">
              <a:rPr lang="en-US" altLang="en-US"/>
              <a:pPr>
                <a:defRPr/>
              </a:pPr>
              <a:t>6/11/2022</a:t>
            </a:fld>
            <a:endParaRPr lang="en-U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B7C091-A977-3646-82B8-4087D2EFD19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1EE009-30F0-F04E-AB1E-3DEE7D93ABC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8D487C64-BAF2-3148-A83E-1853D8386079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C5D1F0E-1220-9F46-BD67-AE740D2FEEC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A8C05A-3D33-054F-A2E2-9865B3B386A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F91D22EF-D2F6-C042-8C78-98305ECA2FBD}" type="datetime1">
              <a:rPr lang="en-US" altLang="en-US"/>
              <a:pPr>
                <a:defRPr/>
              </a:pPr>
              <a:t>6/11/2022</a:t>
            </a:fld>
            <a:endParaRPr lang="en-US" altLang="en-US" dirty="0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CCA60385-C3A2-E743-8F84-CF588485BD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0FC3C097-4388-5747-AB58-7F79793A41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E4066E-C0CE-C047-88E3-615BBBFE715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0C7E83-6AF9-0A44-802E-291EF3E6DC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417813C2-0D88-2B44-8D66-87A07275F6A6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1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1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1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1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our project,</a:t>
            </a:r>
            <a:r>
              <a:rPr lang="en-US" baseline="0" dirty="0"/>
              <a:t> we explored the feasibility of personalized prediction tool for patient with AD and memory impairment.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17813C2-0D88-2B44-8D66-87A07275F6A6}" type="slidenum">
              <a:rPr lang="en-US" altLang="en-US" smtClean="0"/>
              <a:pPr>
                <a:defRPr/>
              </a:pPr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548479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organization</a:t>
            </a:r>
            <a:r>
              <a:rPr lang="en-US" baseline="0" dirty="0"/>
              <a:t> of this presentation follows the CRISP-DM steps outlined here – that we’re all familiar with.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17813C2-0D88-2B44-8D66-87A07275F6A6}" type="slidenum">
              <a:rPr lang="en-US" altLang="en-US" smtClean="0"/>
              <a:pPr>
                <a:defRPr/>
              </a:pPr>
              <a:t>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18332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Ae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E14C1C88-EB41-0F4B-AAA8-143084A38A3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12">
            <a:extLst>
              <a:ext uri="{FF2B5EF4-FFF2-40B4-BE49-F238E27FC236}">
                <a16:creationId xmlns:a16="http://schemas.microsoft.com/office/drawing/2014/main" id="{054D886C-A6B0-1D40-8E9F-DDF4C4693F8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75638" y="161925"/>
            <a:ext cx="6540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3988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EEB7A28A-68F2-0348-9FB9-A55D5798044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00776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0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BBDB4B-434E-5841-8C55-1F2B080437A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27963" y="4133850"/>
            <a:ext cx="889000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860430D-3485-7F49-8822-7405437E5C53}"/>
              </a:ext>
            </a:extLst>
          </p:cNvPr>
          <p:cNvCxnSpPr/>
          <p:nvPr userDrawn="1"/>
        </p:nvCxnSpPr>
        <p:spPr>
          <a:xfrm>
            <a:off x="0" y="309563"/>
            <a:ext cx="9144000" cy="0"/>
          </a:xfrm>
          <a:prstGeom prst="line">
            <a:avLst/>
          </a:prstGeom>
          <a:ln w="38100" cmpd="sng">
            <a:solidFill>
              <a:srgbClr val="E899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334FF0BE-0153-884F-8F35-C766CB9B5152}"/>
              </a:ext>
            </a:extLst>
          </p:cNvPr>
          <p:cNvSpPr/>
          <p:nvPr/>
        </p:nvSpPr>
        <p:spPr>
          <a:xfrm>
            <a:off x="7600950" y="298450"/>
            <a:ext cx="1543050" cy="517525"/>
          </a:xfrm>
          <a:prstGeom prst="rect">
            <a:avLst/>
          </a:prstGeom>
          <a:solidFill>
            <a:srgbClr val="E899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pic>
        <p:nvPicPr>
          <p:cNvPr id="9" name="Picture 6">
            <a:extLst>
              <a:ext uri="{FF2B5EF4-FFF2-40B4-BE49-F238E27FC236}">
                <a16:creationId xmlns:a16="http://schemas.microsoft.com/office/drawing/2014/main" id="{C831686F-FC2A-024E-A406-E0A7481F75F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27950" y="403225"/>
            <a:ext cx="97472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2"/>
          <p:cNvSpPr>
            <a:spLocks noGrp="1"/>
          </p:cNvSpPr>
          <p:nvPr>
            <p:ph type="title"/>
          </p:nvPr>
        </p:nvSpPr>
        <p:spPr>
          <a:xfrm>
            <a:off x="407722" y="1983028"/>
            <a:ext cx="8328557" cy="1173525"/>
          </a:xfrm>
        </p:spPr>
        <p:txBody>
          <a:bodyPr/>
          <a:lstStyle>
            <a:lvl1pPr algn="ctr">
              <a:defRPr sz="3600" b="1" spc="3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14"/>
          <p:cNvSpPr>
            <a:spLocks noGrp="1"/>
          </p:cNvSpPr>
          <p:nvPr>
            <p:ph sz="quarter" idx="10"/>
          </p:nvPr>
        </p:nvSpPr>
        <p:spPr>
          <a:xfrm>
            <a:off x="427397" y="3631634"/>
            <a:ext cx="7174159" cy="1215084"/>
          </a:xfrm>
        </p:spPr>
        <p:txBody>
          <a:bodyPr anchor="b"/>
          <a:lstStyle>
            <a:lvl1pPr marL="0" indent="0" algn="l">
              <a:buNone/>
              <a:defRPr sz="2100" baseline="0">
                <a:solidFill>
                  <a:schemeClr val="bg1"/>
                </a:solidFill>
              </a:defRPr>
            </a:lvl1pPr>
            <a:lvl2pPr marL="457178" indent="0">
              <a:buNone/>
              <a:defRPr>
                <a:solidFill>
                  <a:schemeClr val="bg1"/>
                </a:solidFill>
              </a:defRPr>
            </a:lvl2pPr>
            <a:lvl3pPr marL="914355" indent="0">
              <a:buNone/>
              <a:defRPr>
                <a:solidFill>
                  <a:schemeClr val="bg1"/>
                </a:solidFill>
              </a:defRPr>
            </a:lvl3pPr>
            <a:lvl4pPr marL="1371532" indent="0">
              <a:buNone/>
              <a:defRPr>
                <a:solidFill>
                  <a:schemeClr val="bg1"/>
                </a:solidFill>
              </a:defRPr>
            </a:lvl4pPr>
            <a:lvl5pPr marL="1828709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5487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FCIEM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9BC785DC-496B-1E42-B5DC-69821FFDD74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12">
            <a:extLst>
              <a:ext uri="{FF2B5EF4-FFF2-40B4-BE49-F238E27FC236}">
                <a16:creationId xmlns:a16="http://schemas.microsoft.com/office/drawing/2014/main" id="{3B8D600D-83A1-BE49-ADB0-3C1521F4A6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75638" y="161925"/>
            <a:ext cx="6540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8480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Sp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833BBE9F-A41D-7241-9E5A-ED29170B912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12">
            <a:extLst>
              <a:ext uri="{FF2B5EF4-FFF2-40B4-BE49-F238E27FC236}">
                <a16:creationId xmlns:a16="http://schemas.microsoft.com/office/drawing/2014/main" id="{ADC9F641-F081-5B4B-83CC-6ADAE2B98E4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75638" y="161925"/>
            <a:ext cx="6540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52826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DBC914-62BC-3649-BEB4-BD91CBF055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7D1687-5D3A-B547-974B-AD28DF7757E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3588" y="4537075"/>
            <a:ext cx="606425" cy="48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1813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8728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EBD51B-ACAB-7042-8D52-94BF5946AC6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EC1DF3-8571-FF45-AF26-608241B7566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3588" y="4537075"/>
            <a:ext cx="606425" cy="48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600" b="1" cap="all">
                <a:solidFill>
                  <a:srgbClr val="00558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2701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>
            <a:extLst>
              <a:ext uri="{FF2B5EF4-FFF2-40B4-BE49-F238E27FC236}">
                <a16:creationId xmlns:a16="http://schemas.microsoft.com/office/drawing/2014/main" id="{44513F3E-18D7-354A-BA3C-C51343F3FA6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E94096B7-B609-AC41-9C13-3955C73145C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3588" y="4537075"/>
            <a:ext cx="606425" cy="48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19722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19722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85992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>
            <a:extLst>
              <a:ext uri="{FF2B5EF4-FFF2-40B4-BE49-F238E27FC236}">
                <a16:creationId xmlns:a16="http://schemas.microsoft.com/office/drawing/2014/main" id="{4D562D98-0CF7-F04F-BAA4-FC79A47000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54FB7BF6-55C6-A644-972F-BF0E1C3192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3588" y="4537075"/>
            <a:ext cx="606425" cy="48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91246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944688"/>
            <a:ext cx="4040188" cy="24368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391246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944688"/>
            <a:ext cx="4041775" cy="24368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3216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>
            <a:extLst>
              <a:ext uri="{FF2B5EF4-FFF2-40B4-BE49-F238E27FC236}">
                <a16:creationId xmlns:a16="http://schemas.microsoft.com/office/drawing/2014/main" id="{450DDF2E-CCB6-0547-A5BF-367109A385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3A99C66E-2C0B-5D47-8CAE-FE9A7CE88E0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3588" y="4537075"/>
            <a:ext cx="606425" cy="48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93418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-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00FCB922-04CA-B649-8B8C-F47E33B9D6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6E25ABF1-BE5E-B742-8B15-EAFE3157049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3588" y="4537075"/>
            <a:ext cx="606425" cy="48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81305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822E64FD-81FF-D943-AFF5-681142E5B9D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387350"/>
            <a:ext cx="8229600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FE861207-7373-4344-BED4-311B44BEAA5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0" r:id="rId1"/>
    <p:sldLayoutId id="2147483921" r:id="rId2"/>
    <p:sldLayoutId id="2147483922" r:id="rId3"/>
    <p:sldLayoutId id="2147483923" r:id="rId4"/>
    <p:sldLayoutId id="2147483924" r:id="rId5"/>
    <p:sldLayoutId id="2147483925" r:id="rId6"/>
    <p:sldLayoutId id="2147483926" r:id="rId7"/>
    <p:sldLayoutId id="2147483927" r:id="rId8"/>
    <p:sldLayoutId id="2147483928" r:id="rId9"/>
    <p:sldLayoutId id="2147483929" r:id="rId10"/>
    <p:sldLayoutId id="2147483930" r:id="rId11"/>
  </p:sldLayoutIdLst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4000" b="1" kern="1200">
          <a:solidFill>
            <a:srgbClr val="012169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4000" b="1">
          <a:solidFill>
            <a:srgbClr val="012169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4000" b="1">
          <a:solidFill>
            <a:srgbClr val="012169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4000" b="1">
          <a:solidFill>
            <a:srgbClr val="012169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4000" b="1">
          <a:solidFill>
            <a:srgbClr val="012169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rgbClr val="7F7F7F"/>
          </a:solidFill>
          <a:latin typeface="Arial" charset="0"/>
          <a:ea typeface="ＭＳ Ｐゴシック" pitchFamily="1" charset="-128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rgbClr val="7F7F7F"/>
          </a:solidFill>
          <a:latin typeface="Arial" charset="0"/>
          <a:ea typeface="ＭＳ Ｐゴシック" pitchFamily="1" charset="-128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rgbClr val="7F7F7F"/>
          </a:solidFill>
          <a:latin typeface="Arial" charset="0"/>
          <a:ea typeface="ＭＳ Ｐゴシック" pitchFamily="1" charset="-128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rgbClr val="7F7F7F"/>
          </a:solidFill>
          <a:latin typeface="Arial" charset="0"/>
          <a:ea typeface="ＭＳ Ｐゴシック" pitchFamily="1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rgbClr val="404040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rgbClr val="404040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rgbClr val="404040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rgbClr val="404040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humanitarian-dispatches/5-essentials-for-the-first-72-hours-of-disaster-response-51746452bc88#:~:text=The%20first%2072%20hours%20after,to%2C%20the%20first%2072%20hours." TargetMode="External"/><Relationship Id="rId2" Type="http://schemas.openxmlformats.org/officeDocument/2006/relationships/hyperlink" Target="https://www.visionofhumanity.org/global-number-of-natural-disasters-increases-ten-times/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064CA-C15A-2842-81A4-0DFB35E5F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2619341"/>
            <a:ext cx="8328025" cy="1501557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4000" dirty="0">
                <a:latin typeface="+mj-lt"/>
              </a:rPr>
              <a:t>AIPI 540 – Team #2 Presentation:</a:t>
            </a:r>
            <a:br>
              <a:rPr lang="en-US" sz="4000" dirty="0">
                <a:latin typeface="+mj-lt"/>
              </a:rPr>
            </a:br>
            <a:r>
              <a:rPr lang="en-US" sz="4000" dirty="0">
                <a:latin typeface="+mj-lt"/>
              </a:rPr>
              <a:t>Computer Vision</a:t>
            </a:r>
            <a:br>
              <a:rPr lang="en-US" dirty="0">
                <a:latin typeface="+mj-lt"/>
              </a:rPr>
            </a:br>
            <a:br>
              <a:rPr lang="en-US" dirty="0">
                <a:latin typeface="+mj-lt"/>
              </a:rPr>
            </a:br>
            <a:r>
              <a:rPr lang="en-US" sz="2800" dirty="0">
                <a:latin typeface="+mj-lt"/>
              </a:rPr>
              <a:t>Identifying Disasters from Different Perspectives</a:t>
            </a:r>
            <a:br>
              <a:rPr lang="en-US" dirty="0">
                <a:latin typeface="+mj-lt"/>
              </a:rPr>
            </a:br>
            <a:br>
              <a:rPr lang="en-US" dirty="0">
                <a:latin typeface="+mj-lt"/>
              </a:rPr>
            </a:br>
            <a:r>
              <a:rPr kumimoji="0" lang="nn-NO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</a:rPr>
              <a:t>Amani Johnson-Singh-Barnett</a:t>
            </a:r>
            <a:br>
              <a:rPr kumimoji="0" lang="nn-NO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</a:rPr>
            </a:br>
            <a:r>
              <a:rPr kumimoji="0" lang="nn-NO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</a:rPr>
              <a:t>Stephanie Horng</a:t>
            </a:r>
            <a:br>
              <a:rPr kumimoji="0" lang="nn-NO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</a:rPr>
            </a:br>
            <a:r>
              <a:rPr kumimoji="0" lang="nn-NO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</a:rPr>
              <a:t>Colin Bryan</a:t>
            </a:r>
            <a:br>
              <a:rPr lang="en-US" sz="1600" dirty="0">
                <a:latin typeface="+mj-lt"/>
              </a:rPr>
            </a:br>
            <a:br>
              <a:rPr lang="en-US" dirty="0">
                <a:latin typeface="+mj-lt"/>
              </a:rPr>
            </a:br>
            <a:endParaRPr lang="en-US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5864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54"/>
    </mc:Choice>
    <mc:Fallback xmlns="">
      <p:transition spd="slow" advTm="10454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4F8425-81B7-EA24-A7EF-1799FFC43B08}"/>
              </a:ext>
            </a:extLst>
          </p:cNvPr>
          <p:cNvSpPr txBox="1"/>
          <p:nvPr/>
        </p:nvSpPr>
        <p:spPr>
          <a:xfrm>
            <a:off x="472296" y="1152328"/>
            <a:ext cx="74832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000" b="1" u="sng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Dataset Two: “MEDIC”</a:t>
            </a:r>
            <a:endParaRPr lang="en-US" sz="18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indent="-342900" eaLnBrk="1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Calibri" panose="020F0502020204030204" pitchFamily="34" charset="0"/>
                <a:cs typeface="Open Sans" panose="020B0606030504020204" pitchFamily="34" charset="0"/>
              </a:rPr>
              <a:t>Source:  MEDIC: A Multi-Task Learning Dataset for Disaster Image Classification(Table 4)</a:t>
            </a:r>
          </a:p>
          <a:p>
            <a:pPr indent="-342900" eaLnBrk="1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Open Sans" panose="020B060603050402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u="sng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endParaRPr lang="en-US" sz="18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chemeClr val="tx2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chemeClr val="tx2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eaLnBrk="1" hangingPunct="1">
              <a:spcBef>
                <a:spcPts val="0"/>
              </a:spcBef>
              <a:spcAft>
                <a:spcPts val="0"/>
              </a:spcAft>
            </a:pPr>
            <a:r>
              <a:rPr lang="en-US" sz="1100" i="1" dirty="0">
                <a:solidFill>
                  <a:schemeClr val="tx2"/>
                </a:solidFill>
                <a:latin typeface="Calibri" panose="020F0502020204030204" pitchFamily="34" charset="0"/>
                <a:cs typeface="Open Sans" panose="020B0606030504020204" pitchFamily="34" charset="0"/>
              </a:rPr>
              <a:t>*Image sources: Crisis Benchmark: images from Twitter, Google, Bing, Flickr and Instagram</a:t>
            </a:r>
          </a:p>
          <a:p>
            <a:pPr eaLnBrk="1" hangingPunct="1">
              <a:spcBef>
                <a:spcPts val="0"/>
              </a:spcBef>
              <a:spcAft>
                <a:spcPts val="0"/>
              </a:spcAft>
            </a:pPr>
            <a:r>
              <a:rPr lang="en-US" sz="1100" i="1" dirty="0">
                <a:solidFill>
                  <a:schemeClr val="tx2"/>
                </a:solidFill>
                <a:latin typeface="Calibri" panose="020F0502020204030204" pitchFamily="34" charset="0"/>
                <a:cs typeface="Open Sans" panose="020B0606030504020204" pitchFamily="34" charset="0"/>
              </a:rPr>
              <a:t>**In manual exploration of dataset, over 95% of images were noted to be from ground-level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2F7DC1E-210F-56E6-F994-70341A8F3F66}"/>
              </a:ext>
            </a:extLst>
          </p:cNvPr>
          <p:cNvGrpSpPr/>
          <p:nvPr/>
        </p:nvGrpSpPr>
        <p:grpSpPr>
          <a:xfrm>
            <a:off x="586997" y="2223569"/>
            <a:ext cx="4669055" cy="2019300"/>
            <a:chOff x="807720" y="1677603"/>
            <a:chExt cx="4669055" cy="20193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814A2BA6-6633-4216-999A-E27161CB45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3400" r="4212"/>
            <a:stretch/>
          </p:blipFill>
          <p:spPr>
            <a:xfrm>
              <a:off x="807720" y="1677603"/>
              <a:ext cx="4669055" cy="201930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4" name="Arrow: Left 3">
              <a:extLst>
                <a:ext uri="{FF2B5EF4-FFF2-40B4-BE49-F238E27FC236}">
                  <a16:creationId xmlns:a16="http://schemas.microsoft.com/office/drawing/2014/main" id="{72F85768-4D9F-4EA5-B2AE-EAA0C488FD39}"/>
                </a:ext>
              </a:extLst>
            </p:cNvPr>
            <p:cNvSpPr/>
            <p:nvPr/>
          </p:nvSpPr>
          <p:spPr>
            <a:xfrm>
              <a:off x="4186990" y="2444937"/>
              <a:ext cx="978408" cy="484632"/>
            </a:xfrm>
            <a:prstGeom prst="lef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*</a:t>
              </a: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14D6D0B4-085A-C6FC-B156-F1087CDFD76B}"/>
              </a:ext>
            </a:extLst>
          </p:cNvPr>
          <p:cNvSpPr txBox="1">
            <a:spLocks/>
          </p:cNvSpPr>
          <p:nvPr/>
        </p:nvSpPr>
        <p:spPr>
          <a:xfrm>
            <a:off x="457200" y="387350"/>
            <a:ext cx="8229600" cy="676275"/>
          </a:xfrm>
          <a:prstGeom prst="rect">
            <a:avLst/>
          </a:prstGeom>
        </p:spPr>
        <p:txBody>
          <a:bodyPr/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000" b="1" kern="1200">
                <a:solidFill>
                  <a:srgbClr val="01216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01216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01216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01216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01216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rgbClr val="7F7F7F"/>
                </a:solidFill>
                <a:latin typeface="Arial" charset="0"/>
                <a:ea typeface="ＭＳ Ｐゴシック" pitchFamily="1" charset="-128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rgbClr val="7F7F7F"/>
                </a:solidFill>
                <a:latin typeface="Arial" charset="0"/>
                <a:ea typeface="ＭＳ Ｐゴシック" pitchFamily="1" charset="-128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rgbClr val="7F7F7F"/>
                </a:solidFill>
                <a:latin typeface="Arial" charset="0"/>
                <a:ea typeface="ＭＳ Ｐゴシック" pitchFamily="1" charset="-128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000">
                <a:solidFill>
                  <a:srgbClr val="7F7F7F"/>
                </a:solidFill>
                <a:latin typeface="Arial" charset="0"/>
                <a:ea typeface="ＭＳ Ｐゴシック" pitchFamily="1" charset="-128"/>
              </a:defRPr>
            </a:lvl9pPr>
          </a:lstStyle>
          <a:p>
            <a:r>
              <a:rPr lang="en-US" dirty="0">
                <a:solidFill>
                  <a:schemeClr val="tx2"/>
                </a:solidFill>
                <a:latin typeface="+mj-lt"/>
              </a:rPr>
              <a:t>Gather Data: </a:t>
            </a:r>
            <a:r>
              <a:rPr lang="en-US" i="1" u="sng" dirty="0">
                <a:solidFill>
                  <a:schemeClr val="tx2"/>
                </a:solidFill>
                <a:latin typeface="+mj-lt"/>
              </a:rPr>
              <a:t>Ground-Level Dataset**</a:t>
            </a:r>
            <a:endParaRPr lang="en-US" u="sng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71045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42517-9277-4DE2-8625-3BAFC9427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+mj-lt"/>
              </a:rPr>
              <a:t>Validate &amp; Explore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B0DF4-3335-432E-94EE-03EACD0EF3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tx2"/>
                </a:solidFill>
                <a:latin typeface="+mj-lt"/>
              </a:rPr>
              <a:t>MEDIC and AIDER </a:t>
            </a:r>
          </a:p>
          <a:p>
            <a:pPr lvl="1"/>
            <a:r>
              <a:rPr lang="en-US" sz="1600" dirty="0">
                <a:solidFill>
                  <a:schemeClr val="tx2"/>
                </a:solidFill>
                <a:latin typeface="+mj-lt"/>
              </a:rPr>
              <a:t>Evaluated datasets for similarities and differences in preparation for combining into one training set</a:t>
            </a:r>
          </a:p>
          <a:p>
            <a:pPr lvl="2"/>
            <a:r>
              <a:rPr lang="en-US" sz="1200" b="1" u="sng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Considerations:</a:t>
            </a:r>
            <a:r>
              <a:rPr lang="en-US" sz="1200" b="1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To limit the scope of our model for this proof of concept, we focused on classifying images as a fire, flood, or non-disaster. Although this “non-disaster” label may be misleading for images of other disaster types, the aerial image dataset and ground-level image dataset we used for this project only overlapped on fires and floods. Thus, those were the labels we used for our training data. </a:t>
            </a:r>
            <a:endParaRPr lang="en-US" sz="1200" dirty="0">
              <a:solidFill>
                <a:schemeClr val="tx2"/>
              </a:solidFill>
              <a:latin typeface="+mj-lt"/>
            </a:endParaRPr>
          </a:p>
          <a:p>
            <a:pPr lvl="1"/>
            <a:r>
              <a:rPr lang="en-US" sz="1600" dirty="0">
                <a:solidFill>
                  <a:schemeClr val="tx2"/>
                </a:solidFill>
                <a:latin typeface="+mj-lt"/>
              </a:rPr>
              <a:t>Maintained class imbalance between aerial and ground images for realistic application (i.e., more images will be submitted from ground-level than aerial vantage point) </a:t>
            </a:r>
          </a:p>
          <a:p>
            <a:pPr lvl="1"/>
            <a:r>
              <a:rPr lang="en-US" sz="1600" dirty="0">
                <a:solidFill>
                  <a:schemeClr val="tx2"/>
                </a:solidFill>
                <a:latin typeface="+mj-lt"/>
              </a:rPr>
              <a:t>Analyzed differences in labels between datasets to inform data preparation. MEDIC’s labeling was more built-out than AIDER’s labeling</a:t>
            </a:r>
          </a:p>
          <a:p>
            <a:pPr lvl="1"/>
            <a:r>
              <a:rPr lang="en-US" sz="1600" dirty="0">
                <a:solidFill>
                  <a:schemeClr val="tx2"/>
                </a:solidFill>
                <a:latin typeface="+mj-lt"/>
              </a:rPr>
              <a:t>Missing images in MEDIC dataset were noticed and filtered out in data preparation phase</a:t>
            </a:r>
          </a:p>
          <a:p>
            <a:pPr lvl="1"/>
            <a:endParaRPr lang="en-US" sz="1800" dirty="0">
              <a:solidFill>
                <a:schemeClr val="tx2"/>
              </a:solidFill>
              <a:latin typeface="+mj-lt"/>
            </a:endParaRPr>
          </a:p>
          <a:p>
            <a:pPr lvl="1"/>
            <a:endParaRPr lang="en-US" sz="20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24469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1AEEE-3DFE-4D64-8D92-C711612CA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+mj-lt"/>
              </a:rPr>
              <a:t>Data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0AD9FE-63A2-48A3-8AAC-8518B921E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Split data for training and validation for all three datasets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3 Classes: flood, fire, normal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Scaled/normalize data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Set up class to add labels, manipulate images to size correctly, data augmentation for training purposes</a:t>
            </a:r>
          </a:p>
          <a:p>
            <a:pPr lvl="1"/>
            <a:r>
              <a:rPr lang="en-US" sz="2400" dirty="0">
                <a:solidFill>
                  <a:schemeClr val="tx2"/>
                </a:solidFill>
                <a:latin typeface="+mj-lt"/>
              </a:rPr>
              <a:t>Filtered out only fire, flood and normal from appropriate folders</a:t>
            </a:r>
          </a:p>
          <a:p>
            <a:pPr lvl="1"/>
            <a:r>
              <a:rPr lang="en-US" sz="2400" dirty="0">
                <a:solidFill>
                  <a:schemeClr val="tx2"/>
                </a:solidFill>
                <a:latin typeface="+mj-lt"/>
              </a:rPr>
              <a:t>Removed missing images from datasets</a:t>
            </a:r>
          </a:p>
          <a:p>
            <a:endParaRPr lang="en-US" sz="2400" dirty="0">
              <a:solidFill>
                <a:schemeClr val="tx2"/>
              </a:solidFill>
              <a:latin typeface="+mj-lt"/>
            </a:endParaRPr>
          </a:p>
          <a:p>
            <a:endParaRPr lang="en-US" sz="2400" dirty="0">
              <a:solidFill>
                <a:schemeClr val="tx2"/>
              </a:solidFill>
              <a:latin typeface="+mj-lt"/>
            </a:endParaRPr>
          </a:p>
          <a:p>
            <a:endParaRPr lang="en-US" sz="2400" dirty="0">
              <a:solidFill>
                <a:schemeClr val="tx2"/>
              </a:solidFill>
              <a:latin typeface="+mj-lt"/>
            </a:endParaRPr>
          </a:p>
          <a:p>
            <a:endParaRPr lang="en-US" sz="2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E816452-81D9-C33B-3B08-23D6A276B077}"/>
              </a:ext>
            </a:extLst>
          </p:cNvPr>
          <p:cNvSpPr/>
          <p:nvPr/>
        </p:nvSpPr>
        <p:spPr>
          <a:xfrm>
            <a:off x="-1746111" y="1200151"/>
            <a:ext cx="2203311" cy="18570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Reference comments in code to translate to data preparation steps</a:t>
            </a:r>
          </a:p>
        </p:txBody>
      </p:sp>
    </p:spTree>
    <p:extLst>
      <p:ext uri="{BB962C8B-B14F-4D97-AF65-F5344CB8AC3E}">
        <p14:creationId xmlns:p14="http://schemas.microsoft.com/office/powerpoint/2010/main" val="185957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23E7-C1F2-DD05-E453-23B9D15E1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380" y="342901"/>
            <a:ext cx="8229600" cy="10588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+mj-lt"/>
              </a:rPr>
              <a:t>Model Selection &amp;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9BB21-81E8-9BE8-7A1C-28E232D3A5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u="sng" dirty="0">
                <a:solidFill>
                  <a:schemeClr val="tx2"/>
                </a:solidFill>
                <a:latin typeface="+mj-lt"/>
              </a:rPr>
              <a:t>Model Selection:</a:t>
            </a:r>
            <a:r>
              <a:rPr lang="en-US" sz="2400" b="1" dirty="0">
                <a:solidFill>
                  <a:schemeClr val="tx2"/>
                </a:solidFill>
                <a:latin typeface="+mj-lt"/>
              </a:rPr>
              <a:t> ResNet50 and transfer learning</a:t>
            </a:r>
          </a:p>
          <a:p>
            <a:pPr lvl="1"/>
            <a:r>
              <a:rPr lang="en-US" sz="2000" dirty="0">
                <a:solidFill>
                  <a:schemeClr val="tx2"/>
                </a:solidFill>
                <a:latin typeface="+mj-lt"/>
              </a:rPr>
              <a:t>From reading and research, we decided on using a pre-trained ResNet50 model with transfer learning for our project</a:t>
            </a:r>
          </a:p>
          <a:p>
            <a:pPr marL="457200" lvl="1" indent="0">
              <a:buNone/>
            </a:pPr>
            <a:endParaRPr lang="en-US" sz="2000" dirty="0">
              <a:solidFill>
                <a:schemeClr val="tx2"/>
              </a:solidFill>
              <a:latin typeface="+mj-lt"/>
            </a:endParaRPr>
          </a:p>
          <a:p>
            <a:r>
              <a:rPr lang="en-US" sz="2400" b="1" u="sng" dirty="0">
                <a:solidFill>
                  <a:schemeClr val="tx2"/>
                </a:solidFill>
                <a:latin typeface="+mj-lt"/>
              </a:rPr>
              <a:t>Model Analysis:</a:t>
            </a:r>
            <a:r>
              <a:rPr lang="en-US" sz="2400" b="1" dirty="0">
                <a:solidFill>
                  <a:schemeClr val="tx2"/>
                </a:solidFill>
                <a:latin typeface="+mj-lt"/>
              </a:rPr>
              <a:t> </a:t>
            </a:r>
          </a:p>
          <a:p>
            <a:pPr lvl="1"/>
            <a:r>
              <a:rPr lang="en-US" sz="2000" dirty="0">
                <a:solidFill>
                  <a:schemeClr val="tx2"/>
                </a:solidFill>
                <a:latin typeface="+mj-lt"/>
              </a:rPr>
              <a:t>MEDIC-obtained results</a:t>
            </a:r>
          </a:p>
          <a:p>
            <a:pPr lvl="1"/>
            <a:r>
              <a:rPr lang="en-US" sz="2000" dirty="0">
                <a:solidFill>
                  <a:schemeClr val="tx2"/>
                </a:solidFill>
                <a:latin typeface="+mj-lt"/>
              </a:rPr>
              <a:t>AIDER-obtained results</a:t>
            </a:r>
          </a:p>
          <a:p>
            <a:pPr lvl="1"/>
            <a:r>
              <a:rPr lang="en-US" sz="2000" dirty="0">
                <a:solidFill>
                  <a:schemeClr val="tx2"/>
                </a:solidFill>
                <a:latin typeface="+mj-lt"/>
              </a:rPr>
              <a:t>Combined both datasets-obtained results</a:t>
            </a:r>
          </a:p>
          <a:p>
            <a:pPr lvl="2"/>
            <a:r>
              <a:rPr lang="en-US" sz="1600" dirty="0">
                <a:solidFill>
                  <a:schemeClr val="tx2"/>
                </a:solidFill>
                <a:latin typeface="+mj-lt"/>
              </a:rPr>
              <a:t>Compare MEDIC, AIDER, combined datasets performance</a:t>
            </a:r>
          </a:p>
          <a:p>
            <a:endParaRPr lang="en-US" dirty="0">
              <a:solidFill>
                <a:schemeClr val="tx2"/>
              </a:solidFill>
              <a:latin typeface="+mj-lt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latin typeface="+mj-lt"/>
              </a:rPr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69D143-61BB-541B-61EC-516F53B32467}"/>
              </a:ext>
            </a:extLst>
          </p:cNvPr>
          <p:cNvSpPr/>
          <p:nvPr/>
        </p:nvSpPr>
        <p:spPr>
          <a:xfrm>
            <a:off x="-1746111" y="1200151"/>
            <a:ext cx="2203311" cy="18570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Update with model selection reasoning &amp; analysis/screenshots</a:t>
            </a:r>
          </a:p>
        </p:txBody>
      </p:sp>
    </p:spTree>
    <p:extLst>
      <p:ext uri="{BB962C8B-B14F-4D97-AF65-F5344CB8AC3E}">
        <p14:creationId xmlns:p14="http://schemas.microsoft.com/office/powerpoint/2010/main" val="1807156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16C3A-A39A-40CE-B084-F163EEF54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+mj-lt"/>
              </a:rPr>
              <a:t>Evaluation of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BC8AA-5A66-4017-BBAC-B5D0E61D8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MEDIC</a:t>
            </a:r>
          </a:p>
          <a:p>
            <a:r>
              <a:rPr lang="en-US" dirty="0"/>
              <a:t>AIDER</a:t>
            </a:r>
          </a:p>
          <a:p>
            <a:r>
              <a:rPr lang="en-US" dirty="0"/>
              <a:t>Combined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3FD3FD-20DB-5945-98C8-880AD3E997DF}"/>
              </a:ext>
            </a:extLst>
          </p:cNvPr>
          <p:cNvSpPr/>
          <p:nvPr/>
        </p:nvSpPr>
        <p:spPr>
          <a:xfrm>
            <a:off x="-1746111" y="1200151"/>
            <a:ext cx="2203311" cy="18570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Update with results screenshots </a:t>
            </a:r>
          </a:p>
        </p:txBody>
      </p:sp>
    </p:spTree>
    <p:extLst>
      <p:ext uri="{BB962C8B-B14F-4D97-AF65-F5344CB8AC3E}">
        <p14:creationId xmlns:p14="http://schemas.microsoft.com/office/powerpoint/2010/main" val="2672410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13E53-B244-4CE9-ABFB-30394AA60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+mj-lt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A2752-C3CC-448A-9372-7F0135199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57DA74-EF6A-DDA4-62E8-86117B6C3BB4}"/>
              </a:ext>
            </a:extLst>
          </p:cNvPr>
          <p:cNvSpPr/>
          <p:nvPr/>
        </p:nvSpPr>
        <p:spPr>
          <a:xfrm>
            <a:off x="-1746111" y="1200151"/>
            <a:ext cx="2203311" cy="18570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Update with key takeaways</a:t>
            </a:r>
          </a:p>
        </p:txBody>
      </p:sp>
    </p:spTree>
    <p:extLst>
      <p:ext uri="{BB962C8B-B14F-4D97-AF65-F5344CB8AC3E}">
        <p14:creationId xmlns:p14="http://schemas.microsoft.com/office/powerpoint/2010/main" val="1896415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D91C8-89C8-41D8-8AE1-BBD67C337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+mj-lt"/>
              </a:rPr>
              <a:t>MEDIC Citations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6BFC0-A333-4DBA-85D0-99EE5FCC9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 err="1">
                <a:solidFill>
                  <a:schemeClr val="tx2"/>
                </a:solidFill>
                <a:latin typeface="+mj-lt"/>
              </a:rPr>
              <a:t>Firoj</a:t>
            </a:r>
            <a:r>
              <a:rPr lang="en-US" sz="1600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+mj-lt"/>
              </a:rPr>
              <a:t>Alam</a:t>
            </a:r>
            <a:r>
              <a:rPr lang="en-US" sz="1600" dirty="0">
                <a:solidFill>
                  <a:schemeClr val="tx2"/>
                </a:solidFill>
                <a:latin typeface="+mj-lt"/>
              </a:rPr>
              <a:t>, </a:t>
            </a:r>
            <a:r>
              <a:rPr lang="en-US" sz="1600" dirty="0" err="1">
                <a:solidFill>
                  <a:schemeClr val="tx2"/>
                </a:solidFill>
                <a:latin typeface="+mj-lt"/>
              </a:rPr>
              <a:t>Ferda</a:t>
            </a:r>
            <a:r>
              <a:rPr lang="en-US" sz="1600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+mj-lt"/>
              </a:rPr>
              <a:t>Ofli</a:t>
            </a:r>
            <a:r>
              <a:rPr lang="en-US" sz="1600" dirty="0">
                <a:solidFill>
                  <a:schemeClr val="tx2"/>
                </a:solidFill>
                <a:latin typeface="+mj-lt"/>
              </a:rPr>
              <a:t>, Muhammad Imran, </a:t>
            </a:r>
            <a:r>
              <a:rPr lang="en-US" sz="1600" dirty="0" err="1">
                <a:solidFill>
                  <a:schemeClr val="tx2"/>
                </a:solidFill>
                <a:latin typeface="+mj-lt"/>
              </a:rPr>
              <a:t>Tanvirul</a:t>
            </a:r>
            <a:r>
              <a:rPr lang="en-US" sz="1600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+mj-lt"/>
              </a:rPr>
              <a:t>Alam</a:t>
            </a:r>
            <a:r>
              <a:rPr lang="en-US" sz="1600" dirty="0">
                <a:solidFill>
                  <a:schemeClr val="tx2"/>
                </a:solidFill>
                <a:latin typeface="+mj-lt"/>
              </a:rPr>
              <a:t>, Umair Qazi, Deep Learning Benchmarks and Datasets for Social Media Image Classification for Disaster Response, In 2020 IEEE/ACM International Conference on Advances in Social Networks Analysis and Mining (ASONAM), 2020. [</a:t>
            </a:r>
            <a:r>
              <a:rPr lang="en-US" sz="1600" dirty="0" err="1">
                <a:solidFill>
                  <a:schemeClr val="tx2"/>
                </a:solidFill>
                <a:latin typeface="+mj-lt"/>
              </a:rPr>
              <a:t>Bibtex</a:t>
            </a:r>
            <a:r>
              <a:rPr lang="en-US" sz="1600" dirty="0">
                <a:solidFill>
                  <a:schemeClr val="tx2"/>
                </a:solidFill>
                <a:latin typeface="+mj-lt"/>
              </a:rPr>
              <a:t>] [</a:t>
            </a:r>
            <a:r>
              <a:rPr lang="en-US" sz="1600" dirty="0" err="1">
                <a:solidFill>
                  <a:schemeClr val="tx2"/>
                </a:solidFill>
                <a:latin typeface="+mj-lt"/>
              </a:rPr>
              <a:t>Arxiv</a:t>
            </a:r>
            <a:r>
              <a:rPr lang="en-US" sz="1600" dirty="0">
                <a:solidFill>
                  <a:schemeClr val="tx2"/>
                </a:solidFill>
                <a:latin typeface="+mj-lt"/>
              </a:rPr>
              <a:t>]</a:t>
            </a:r>
          </a:p>
          <a:p>
            <a:r>
              <a:rPr lang="en-US" sz="1600" dirty="0" err="1">
                <a:solidFill>
                  <a:schemeClr val="tx2"/>
                </a:solidFill>
                <a:latin typeface="+mj-lt"/>
              </a:rPr>
              <a:t>Firoj</a:t>
            </a:r>
            <a:r>
              <a:rPr lang="en-US" sz="1600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+mj-lt"/>
              </a:rPr>
              <a:t>Alam</a:t>
            </a:r>
            <a:r>
              <a:rPr lang="en-US" sz="1600" dirty="0">
                <a:solidFill>
                  <a:schemeClr val="tx2"/>
                </a:solidFill>
                <a:latin typeface="+mj-lt"/>
              </a:rPr>
              <a:t>, </a:t>
            </a:r>
            <a:r>
              <a:rPr lang="en-US" sz="1600" dirty="0" err="1">
                <a:solidFill>
                  <a:schemeClr val="tx2"/>
                </a:solidFill>
                <a:latin typeface="+mj-lt"/>
              </a:rPr>
              <a:t>Ferda</a:t>
            </a:r>
            <a:r>
              <a:rPr lang="en-US" sz="1600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+mj-lt"/>
              </a:rPr>
              <a:t>Ofli</a:t>
            </a:r>
            <a:r>
              <a:rPr lang="en-US" sz="1600" dirty="0">
                <a:solidFill>
                  <a:schemeClr val="tx2"/>
                </a:solidFill>
                <a:latin typeface="+mj-lt"/>
              </a:rPr>
              <a:t>, and Muhammad Imran, </a:t>
            </a:r>
            <a:r>
              <a:rPr lang="en-US" sz="1600" dirty="0" err="1">
                <a:solidFill>
                  <a:schemeClr val="tx2"/>
                </a:solidFill>
                <a:latin typeface="+mj-lt"/>
              </a:rPr>
              <a:t>CrisisMMD</a:t>
            </a:r>
            <a:r>
              <a:rPr lang="en-US" sz="1600" dirty="0">
                <a:solidFill>
                  <a:schemeClr val="tx2"/>
                </a:solidFill>
                <a:latin typeface="+mj-lt"/>
              </a:rPr>
              <a:t>: Multimodal Twitter Datasets from Natural Disasters. In Proceedings of the 12th International AAAI Conference on Web and Social Media (ICWSM), 2018, Stanford, California, USA. [</a:t>
            </a:r>
            <a:r>
              <a:rPr lang="en-US" sz="1600" dirty="0" err="1">
                <a:solidFill>
                  <a:schemeClr val="tx2"/>
                </a:solidFill>
                <a:latin typeface="+mj-lt"/>
              </a:rPr>
              <a:t>Bibtex</a:t>
            </a:r>
            <a:r>
              <a:rPr lang="en-US" sz="1600" dirty="0">
                <a:solidFill>
                  <a:schemeClr val="tx2"/>
                </a:solidFill>
                <a:latin typeface="+mj-lt"/>
              </a:rPr>
              <a:t>]</a:t>
            </a:r>
          </a:p>
          <a:p>
            <a:r>
              <a:rPr lang="en-US" sz="1600" dirty="0">
                <a:solidFill>
                  <a:schemeClr val="tx2"/>
                </a:solidFill>
                <a:latin typeface="+mj-lt"/>
              </a:rPr>
              <a:t>Hussein </a:t>
            </a:r>
            <a:r>
              <a:rPr lang="en-US" sz="1600" dirty="0" err="1">
                <a:solidFill>
                  <a:schemeClr val="tx2"/>
                </a:solidFill>
                <a:latin typeface="+mj-lt"/>
              </a:rPr>
              <a:t>Mozannar</a:t>
            </a:r>
            <a:r>
              <a:rPr lang="en-US" sz="1600" dirty="0">
                <a:solidFill>
                  <a:schemeClr val="tx2"/>
                </a:solidFill>
                <a:latin typeface="+mj-lt"/>
              </a:rPr>
              <a:t>, Yara </a:t>
            </a:r>
            <a:r>
              <a:rPr lang="en-US" sz="1600" dirty="0" err="1">
                <a:solidFill>
                  <a:schemeClr val="tx2"/>
                </a:solidFill>
                <a:latin typeface="+mj-lt"/>
              </a:rPr>
              <a:t>Rizk</a:t>
            </a:r>
            <a:r>
              <a:rPr lang="en-US" sz="1600" dirty="0">
                <a:solidFill>
                  <a:schemeClr val="tx2"/>
                </a:solidFill>
                <a:latin typeface="+mj-lt"/>
              </a:rPr>
              <a:t>, and Mariette </a:t>
            </a:r>
            <a:r>
              <a:rPr lang="en-US" sz="1600" dirty="0" err="1">
                <a:solidFill>
                  <a:schemeClr val="tx2"/>
                </a:solidFill>
                <a:latin typeface="+mj-lt"/>
              </a:rPr>
              <a:t>Awad</a:t>
            </a:r>
            <a:r>
              <a:rPr lang="en-US" sz="1600" dirty="0">
                <a:solidFill>
                  <a:schemeClr val="tx2"/>
                </a:solidFill>
                <a:latin typeface="+mj-lt"/>
              </a:rPr>
              <a:t>, Damage Identification in Social Media Posts using Multimodal Deep Learning, In Proc. of ISCRAM, May 2018, pp. 529–543.</a:t>
            </a:r>
          </a:p>
          <a:p>
            <a:pPr marL="0" indent="0">
              <a:buNone/>
            </a:pPr>
            <a:endParaRPr lang="en-US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084667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298B5-7E11-460C-BBFE-AB77E27C0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+mj-lt"/>
              </a:rPr>
              <a:t>AIDER Citations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1F53A-0091-45C7-8080-D69022F81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C. </a:t>
            </a:r>
            <a:r>
              <a:rPr lang="en-US" sz="2400" dirty="0" err="1">
                <a:solidFill>
                  <a:schemeClr val="tx2"/>
                </a:solidFill>
                <a:latin typeface="+mj-lt"/>
              </a:rPr>
              <a:t>Kyrkou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 and T. </a:t>
            </a:r>
            <a:r>
              <a:rPr lang="en-US" sz="2400" dirty="0" err="1">
                <a:solidFill>
                  <a:schemeClr val="tx2"/>
                </a:solidFill>
                <a:latin typeface="+mj-lt"/>
              </a:rPr>
              <a:t>Theocharides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, "Deep-Learning-Based Aerial Image Classification for Emergency Response Applications Using Unmanned Aerial Vehicles," 2019 IEEE/CVF Conference on Computer Vision and Pattern Recognition Workshops (CVPRW), 2019, pp. 517-525, </a:t>
            </a:r>
            <a:r>
              <a:rPr lang="en-US" sz="2400" dirty="0" err="1">
                <a:solidFill>
                  <a:schemeClr val="tx2"/>
                </a:solidFill>
                <a:latin typeface="+mj-lt"/>
              </a:rPr>
              <a:t>doi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: 10.1109/CVPRW.2019.00077.</a:t>
            </a:r>
          </a:p>
        </p:txBody>
      </p:sp>
    </p:spTree>
    <p:extLst>
      <p:ext uri="{BB962C8B-B14F-4D97-AF65-F5344CB8AC3E}">
        <p14:creationId xmlns:p14="http://schemas.microsoft.com/office/powerpoint/2010/main" val="3525847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61CF3CC7-B633-4218-BD5A-26DEAAAD6416}"/>
              </a:ext>
            </a:extLst>
          </p:cNvPr>
          <p:cNvSpPr txBox="1">
            <a:spLocks/>
          </p:cNvSpPr>
          <p:nvPr/>
        </p:nvSpPr>
        <p:spPr bwMode="auto">
          <a:xfrm>
            <a:off x="457200" y="1079772"/>
            <a:ext cx="8229600" cy="3949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+mj-lt"/>
              </a:rPr>
              <a:t>Introduction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+mj-lt"/>
              </a:rPr>
              <a:t>Define the Problem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+mj-lt"/>
              </a:rPr>
              <a:t>Purpose &amp; Objective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+mj-lt"/>
              </a:rPr>
              <a:t>Gather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+mj-lt"/>
              </a:rPr>
              <a:t>Validate &amp; Explore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+mj-lt"/>
              </a:rPr>
              <a:t>Data Preparation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+mj-lt"/>
              </a:rPr>
              <a:t>Model Selection &amp;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+mj-lt"/>
              </a:rPr>
              <a:t>Evaluation of Results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+mj-lt"/>
              </a:rPr>
              <a:t>Conclusion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+mj-lt"/>
              </a:rPr>
              <a:t>Citations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E69A1FB-40E5-0A60-9B60-812DC1B03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70310"/>
            <a:ext cx="8229600" cy="853642"/>
          </a:xfrm>
        </p:spPr>
        <p:txBody>
          <a:bodyPr/>
          <a:lstStyle/>
          <a:p>
            <a:r>
              <a:rPr lang="en-US" sz="4000" cap="none" dirty="0">
                <a:solidFill>
                  <a:schemeClr val="tx2"/>
                </a:solidFill>
                <a:latin typeface="+mj-lt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1897833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20"/>
    </mc:Choice>
    <mc:Fallback xmlns="">
      <p:transition spd="slow" advTm="832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E0780-D777-ED8C-4A84-40AE723D6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346510"/>
            <a:ext cx="8229600" cy="853642"/>
          </a:xfrm>
        </p:spPr>
        <p:txBody>
          <a:bodyPr/>
          <a:lstStyle/>
          <a:p>
            <a:r>
              <a:rPr lang="en-US" dirty="0">
                <a:latin typeface="+mj-lt"/>
              </a:rPr>
              <a:t>Introduction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1DE4F-D942-BA0A-FDE6-3D19F8B7FA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Background/Situation: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Recent research in disaster informatics demonstrates a practical and important use case of artificial intelligence to identify disasters based on social media contents (text and images).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166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E0780-D777-ED8C-4A84-40AE723D6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346510"/>
            <a:ext cx="8229600" cy="85364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+mj-lt"/>
              </a:rPr>
              <a:t>Introduction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50C01A6-FB24-F10F-E376-89EB1623DEFC}"/>
              </a:ext>
            </a:extLst>
          </p:cNvPr>
          <p:cNvSpPr/>
          <p:nvPr/>
        </p:nvSpPr>
        <p:spPr>
          <a:xfrm>
            <a:off x="696705" y="1927834"/>
            <a:ext cx="3633163" cy="20504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marR="0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With the increasing adoption of  </a:t>
            </a:r>
            <a:r>
              <a:rPr lang="en-US" sz="18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social media and aerial drones across the globe, there is an opportunity for artificial intelligence to analyze images in disaster-prone areas and identify disaster events in real-time.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57D34A-DA7C-3327-D8D6-4CAF9997058A}"/>
              </a:ext>
            </a:extLst>
          </p:cNvPr>
          <p:cNvSpPr/>
          <p:nvPr/>
        </p:nvSpPr>
        <p:spPr>
          <a:xfrm>
            <a:off x="4814132" y="1927833"/>
            <a:ext cx="3633163" cy="20504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Calibri" panose="020F0502020204030204" pitchFamily="34" charset="0"/>
              </a:rPr>
              <a:t>Recent research in disaster informatics demonstrates a practical and important use case of artificial intelligence to identify disasters in real-time to aid emergency personnel in coordinating first response.</a:t>
            </a:r>
          </a:p>
          <a:p>
            <a:pPr marL="285750" marR="0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A0352D-C563-88E1-045B-90CA84C9B5B3}"/>
              </a:ext>
            </a:extLst>
          </p:cNvPr>
          <p:cNvSpPr txBox="1"/>
          <p:nvPr/>
        </p:nvSpPr>
        <p:spPr>
          <a:xfrm>
            <a:off x="1468008" y="1054385"/>
            <a:ext cx="6207984" cy="608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>
                <a:solidFill>
                  <a:schemeClr val="tx2"/>
                </a:solidFill>
                <a:latin typeface="+mj-lt"/>
              </a:rPr>
              <a:t>Background &amp; Situation</a:t>
            </a:r>
          </a:p>
        </p:txBody>
      </p:sp>
    </p:spTree>
    <p:extLst>
      <p:ext uri="{BB962C8B-B14F-4D97-AF65-F5344CB8AC3E}">
        <p14:creationId xmlns:p14="http://schemas.microsoft.com/office/powerpoint/2010/main" val="3739020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C891B-E49E-4434-86AC-0217E23E8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Define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95CA4-1729-4BAC-9976-F5EE4CD82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u="sng" dirty="0">
                <a:latin typeface="Calibri" panose="020F0502020204030204" pitchFamily="34" charset="0"/>
                <a:ea typeface="Calibri" panose="020F0502020204030204" pitchFamily="34" charset="0"/>
              </a:rPr>
              <a:t>Purpose:</a:t>
            </a: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</a:rPr>
              <a:t>The purpose of identifying disaster type is to understand the type of disaster events that can lead to a valuable tool for emergency responses and disaster management applications for fire and floods.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898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C891B-E49E-4434-86AC-0217E23E8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+mj-lt"/>
              </a:rPr>
              <a:t>Define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95CA4-1729-4BAC-9976-F5EE4CD82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tx2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Natural disasters are increasingly common today compared to history* and are putting a strain on the resources of emergency first responder organizations.</a:t>
            </a:r>
          </a:p>
          <a:p>
            <a:pPr marL="0" indent="0">
              <a:buNone/>
            </a:pPr>
            <a:endParaRPr lang="en-US" sz="2000" dirty="0">
              <a:solidFill>
                <a:schemeClr val="tx2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+mj-lt"/>
                <a:ea typeface="Calibri" panose="020F0502020204030204" pitchFamily="34" charset="0"/>
              </a:rPr>
              <a:t>According to OCHA (the United Nations Office for the Coordination of Human Affairs), the first 72 hours of disaster response are critical.**</a:t>
            </a:r>
          </a:p>
          <a:p>
            <a:pPr marL="0" indent="0">
              <a:buNone/>
            </a:pPr>
            <a:endParaRPr lang="en-US" sz="2000" dirty="0">
              <a:solidFill>
                <a:schemeClr val="tx2"/>
              </a:solidFill>
              <a:latin typeface="+mj-lt"/>
              <a:ea typeface="Calibri" panose="020F0502020204030204" pitchFamily="34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+mj-lt"/>
                <a:ea typeface="Calibri" panose="020F0502020204030204" pitchFamily="34" charset="0"/>
              </a:rPr>
              <a:t>Emergency organizations need technological advantages to handle the increasing volume of natural disasters and reduce humanitarian impact.</a:t>
            </a:r>
            <a:endParaRPr lang="en-US" sz="2000" dirty="0">
              <a:solidFill>
                <a:schemeClr val="tx2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sz="2000" dirty="0">
              <a:solidFill>
                <a:schemeClr val="tx2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E30583-E8F5-EBBB-884A-E672E1A6B960}"/>
              </a:ext>
            </a:extLst>
          </p:cNvPr>
          <p:cNvSpPr txBox="1"/>
          <p:nvPr/>
        </p:nvSpPr>
        <p:spPr>
          <a:xfrm>
            <a:off x="662231" y="4275461"/>
            <a:ext cx="6085332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spcBef>
                <a:spcPts val="0"/>
              </a:spcBef>
              <a:spcAft>
                <a:spcPts val="0"/>
              </a:spcAft>
            </a:pPr>
            <a:r>
              <a:rPr lang="en-US" sz="1100" i="1" dirty="0">
                <a:solidFill>
                  <a:schemeClr val="tx2"/>
                </a:solidFill>
                <a:latin typeface="Calibri" panose="020F0502020204030204" pitchFamily="34" charset="0"/>
                <a:cs typeface="Open Sans" panose="020B0606030504020204" pitchFamily="34" charset="0"/>
              </a:rPr>
              <a:t>* Source: </a:t>
            </a:r>
            <a:r>
              <a:rPr lang="en-US" sz="1100" i="1" dirty="0">
                <a:solidFill>
                  <a:schemeClr val="tx2"/>
                </a:solidFill>
                <a:latin typeface="Calibri" panose="020F0502020204030204" pitchFamily="34" charset="0"/>
                <a:cs typeface="Open Sans" panose="020B0606030504020204" pitchFamily="34" charset="0"/>
                <a:hlinkClick r:id="rId2"/>
              </a:rPr>
              <a:t>Link</a:t>
            </a:r>
            <a:endParaRPr lang="en-US" sz="1100" i="1" dirty="0">
              <a:solidFill>
                <a:schemeClr val="tx2"/>
              </a:solidFill>
              <a:latin typeface="Calibri" panose="020F0502020204030204" pitchFamily="34" charset="0"/>
              <a:cs typeface="Open Sans" panose="020B0606030504020204" pitchFamily="34" charset="0"/>
            </a:endParaRPr>
          </a:p>
          <a:p>
            <a:pPr eaLnBrk="1" hangingPunct="1">
              <a:spcBef>
                <a:spcPts val="0"/>
              </a:spcBef>
              <a:spcAft>
                <a:spcPts val="0"/>
              </a:spcAft>
            </a:pPr>
            <a:r>
              <a:rPr lang="en-US" sz="1100" i="1" dirty="0">
                <a:solidFill>
                  <a:schemeClr val="tx2"/>
                </a:solidFill>
                <a:latin typeface="Calibri" panose="020F0502020204030204" pitchFamily="34" charset="0"/>
                <a:cs typeface="Open Sans" panose="020B0606030504020204" pitchFamily="34" charset="0"/>
              </a:rPr>
              <a:t>** Source: </a:t>
            </a:r>
            <a:r>
              <a:rPr lang="en-US" sz="1100" i="1" dirty="0">
                <a:solidFill>
                  <a:schemeClr val="tx2"/>
                </a:solidFill>
                <a:latin typeface="Calibri" panose="020F0502020204030204" pitchFamily="34" charset="0"/>
                <a:cs typeface="Open Sans" panose="020B0606030504020204" pitchFamily="34" charset="0"/>
                <a:hlinkClick r:id="rId3"/>
              </a:rPr>
              <a:t>Link</a:t>
            </a:r>
            <a:endParaRPr lang="en-US" sz="1100" i="1" dirty="0">
              <a:solidFill>
                <a:schemeClr val="tx2"/>
              </a:solidFill>
              <a:latin typeface="Calibri" panose="020F0502020204030204" pitchFamily="34" charset="0"/>
              <a:cs typeface="Open Sans" panose="020B0606030504020204" pitchFamily="34" charset="0"/>
            </a:endParaRPr>
          </a:p>
          <a:p>
            <a:pPr eaLnBrk="1" hangingPunct="1">
              <a:spcBef>
                <a:spcPts val="0"/>
              </a:spcBef>
              <a:spcAft>
                <a:spcPts val="0"/>
              </a:spcAft>
            </a:pPr>
            <a:endParaRPr lang="en-US" sz="1100" i="1" dirty="0">
              <a:solidFill>
                <a:schemeClr val="tx2"/>
              </a:solidFill>
              <a:latin typeface="Calibri" panose="020F050202020403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2A685C7-E11E-6E70-D84A-60BEF2732E44}"/>
              </a:ext>
            </a:extLst>
          </p:cNvPr>
          <p:cNvSpPr/>
          <p:nvPr/>
        </p:nvSpPr>
        <p:spPr>
          <a:xfrm>
            <a:off x="-93936" y="1793000"/>
            <a:ext cx="1655380" cy="139524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pictures of firefighter / ambulance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698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49BB6-C16E-4D0F-72BB-B118A6F59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F3EFE-ACD8-ED9F-D3C8-217D0B0D5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Goal is to train a neural network to identify disasters regardless of if it’s a ground-level or aerial picture disaster 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The model classifies: fire, flood, or not disaster from aerial or ground footage  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Explore the performance-accuracy trade-offs between networks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Accuracy for floods/fires versus normal. 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2223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49BB6-C16E-4D0F-72BB-B118A6F59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2575"/>
            <a:ext cx="8229600" cy="676275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+mj-lt"/>
              </a:rPr>
              <a:t>Purpose &amp; 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F3EFE-ACD8-ED9F-D3C8-217D0B0D57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96037"/>
            <a:ext cx="8229600" cy="3181350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u="sng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Purpose:</a:t>
            </a:r>
            <a:r>
              <a:rPr lang="en-US" sz="1800" b="1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Classify images by disaster type to understand how neural network applications can lead to valuable tools for emergency response and disaster management applications. </a:t>
            </a:r>
            <a:r>
              <a:rPr lang="en-US" sz="180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To limit the scope of our model for this proof of concept, we focused on classifying images as a fire, flood, or non-disaster. </a:t>
            </a:r>
            <a:endParaRPr lang="en-US" sz="1800" dirty="0">
              <a:solidFill>
                <a:schemeClr val="tx2"/>
              </a:solidFill>
              <a:effectLst/>
              <a:latin typeface="+mj-lt"/>
              <a:ea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SzPts val="1000"/>
              <a:buNone/>
              <a:tabLst>
                <a:tab pos="457200" algn="l"/>
              </a:tabLst>
            </a:pPr>
            <a:endParaRPr lang="en-US" sz="1800" dirty="0">
              <a:solidFill>
                <a:schemeClr val="tx2"/>
              </a:solidFill>
              <a:effectLst/>
              <a:latin typeface="+mj-lt"/>
              <a:ea typeface="Times New Roman" panose="02020603050405020304" pitchFamily="18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u="sng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Objective</a:t>
            </a:r>
            <a:r>
              <a:rPr lang="en-US" sz="180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:</a:t>
            </a:r>
            <a:r>
              <a:rPr lang="en-US" sz="180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 D</a:t>
            </a:r>
            <a:r>
              <a:rPr lang="en-US" sz="180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eploy </a:t>
            </a:r>
            <a:r>
              <a:rPr lang="en-US" sz="180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a neural network model as a proof of concept to identify a subset of natural disasters regardless of image vantage point. </a:t>
            </a:r>
            <a:endParaRPr lang="en-US" sz="1800" dirty="0">
              <a:solidFill>
                <a:schemeClr val="tx2"/>
              </a:solidFill>
              <a:effectLst/>
              <a:latin typeface="+mj-lt"/>
              <a:ea typeface="Calibri" panose="020F0502020204030204" pitchFamily="34" charset="0"/>
            </a:endParaRPr>
          </a:p>
          <a:p>
            <a:endParaRPr lang="en-US" sz="1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08497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9D58C-4902-460C-2528-478CA6F4E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+mj-lt"/>
              </a:rPr>
              <a:t>Gather Data: </a:t>
            </a:r>
            <a:r>
              <a:rPr lang="en-US" i="1" u="sng" dirty="0">
                <a:solidFill>
                  <a:schemeClr val="tx2"/>
                </a:solidFill>
                <a:latin typeface="+mj-lt"/>
              </a:rPr>
              <a:t>Aerial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F6039-C000-89CE-6995-4EC7955B0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u="sng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Dataset One: “AIDER”</a:t>
            </a:r>
            <a:endParaRPr lang="en-US" sz="18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Source: Deep-Learning-Based Aerial Image Classification For Emergency Response Applications Using Unmanned Aerial Vehicles(3.1 dataset collection)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u="sng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Dataset was compiled </a:t>
            </a:r>
            <a:r>
              <a:rPr lang="en-US" sz="1800" b="1" u="sng" dirty="0">
                <a:solidFill>
                  <a:schemeClr val="tx2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through manual collection of</a:t>
            </a:r>
            <a:r>
              <a:rPr lang="en-US" sz="1800" b="1" u="sng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images of disaster events*:</a:t>
            </a:r>
            <a:endParaRPr lang="en-US" sz="18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chemeClr val="tx2"/>
                </a:solidFill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320 images of fire/smoke**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chemeClr val="tx2"/>
                </a:solidFill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370 images of flood**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320 images of collapsed buildings/rubble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335 images of traffic accidents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chemeClr val="tx2"/>
                </a:solidFill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1,200 images normal case**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i="1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* Image sources: world-wide-web, google images, Bing images, YouTube, news agencies web sites, other databases of general aerial images, images collected using the author’s own unmanned aerial platform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100" i="1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i="1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** Highlights indicate use in Team 2’s computer vision project</a:t>
            </a:r>
          </a:p>
          <a:p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5434825"/>
      </p:ext>
    </p:extLst>
  </p:cSld>
  <p:clrMapOvr>
    <a:masterClrMapping/>
  </p:clrMapOvr>
</p:sld>
</file>

<file path=ppt/theme/theme1.xml><?xml version="1.0" encoding="utf-8"?>
<a:theme xmlns:a="http://schemas.openxmlformats.org/drawingml/2006/main" name="pratt-template-aerial-w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att-template-photo-2019  -  Compatibility Mode" id="{D42B5714-30A2-CD4D-AF08-507A411B0D58}" vid="{297FEE61-2E36-AA47-ADC1-104B8049EC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pratt-template-aerial-wide</Template>
  <TotalTime>91119</TotalTime>
  <Words>1128</Words>
  <Application>Microsoft Office PowerPoint</Application>
  <PresentationFormat>On-screen Show (16:9)</PresentationFormat>
  <Paragraphs>115</Paragraphs>
  <Slides>17</Slides>
  <Notes>2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Calibri</vt:lpstr>
      <vt:lpstr>Symbol</vt:lpstr>
      <vt:lpstr>Open Sans</vt:lpstr>
      <vt:lpstr>Arial</vt:lpstr>
      <vt:lpstr>pratt-template-aerial-wide</vt:lpstr>
      <vt:lpstr>AIPI 540 – Team #2 Presentation: Computer Vision  Identifying Disasters from Different Perspectives  Amani Johnson-Singh-Barnett Stephanie Horng Colin Bryan  </vt:lpstr>
      <vt:lpstr>Table of Contents</vt:lpstr>
      <vt:lpstr>Introduction</vt:lpstr>
      <vt:lpstr>Introduction</vt:lpstr>
      <vt:lpstr>Define the Problem</vt:lpstr>
      <vt:lpstr>Define the Problem</vt:lpstr>
      <vt:lpstr>Objective</vt:lpstr>
      <vt:lpstr>Purpose &amp; Objective</vt:lpstr>
      <vt:lpstr>Gather Data: Aerial Dataset</vt:lpstr>
      <vt:lpstr>PowerPoint Presentation</vt:lpstr>
      <vt:lpstr>Validate &amp; Explore Data</vt:lpstr>
      <vt:lpstr>Data Preparation</vt:lpstr>
      <vt:lpstr>Model Selection &amp; Analysis</vt:lpstr>
      <vt:lpstr>Evaluation of Results</vt:lpstr>
      <vt:lpstr>Conclusion</vt:lpstr>
      <vt:lpstr>MEDIC Citations</vt:lpstr>
      <vt:lpstr>AIDER Citations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Reifschneider</dc:creator>
  <cp:lastModifiedBy>Colin Bryan</cp:lastModifiedBy>
  <cp:revision>919</cp:revision>
  <cp:lastPrinted>2020-01-22T19:43:57Z</cp:lastPrinted>
  <dcterms:created xsi:type="dcterms:W3CDTF">2019-12-10T22:16:46Z</dcterms:created>
  <dcterms:modified xsi:type="dcterms:W3CDTF">2022-06-11T17:35:34Z</dcterms:modified>
</cp:coreProperties>
</file>